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4" r:id="rId3"/>
    <p:sldId id="270" r:id="rId4"/>
    <p:sldId id="260" r:id="rId5"/>
    <p:sldId id="262" r:id="rId6"/>
    <p:sldId id="274" r:id="rId7"/>
    <p:sldId id="269" r:id="rId8"/>
    <p:sldId id="265" r:id="rId9"/>
    <p:sldId id="276" r:id="rId10"/>
    <p:sldId id="266" r:id="rId11"/>
    <p:sldId id="273" r:id="rId12"/>
    <p:sldId id="278" r:id="rId13"/>
    <p:sldId id="277" r:id="rId14"/>
    <p:sldId id="267" r:id="rId1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33"/>
    <a:srgbClr val="9966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184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2F0F3-00E6-4D59-9AE6-BFE39EB661F3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31BE5-481F-4ED5-9C9F-30A3B33E9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258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31BE5-481F-4ED5-9C9F-30A3B33E98D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253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5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microsoft.com/office/2007/relationships/hdphoto" Target="../media/hdphoto10.wdp"/><Relationship Id="rId12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microsoft.com/office/2007/relationships/hdphoto" Target="../media/hdphoto11.wdp"/><Relationship Id="rId14" Type="http://schemas.microsoft.com/office/2007/relationships/hdphoto" Target="../media/hdphoto13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2.wdp"/><Relationship Id="rId7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3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К;азаковские\!Казаковские\depositphotos_8102382-stock-photo-framework-for-photo-page-of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6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2843808" y="2780928"/>
            <a:ext cx="5040560" cy="1075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Альбом Памяти  «Память, опаленная войной..!»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33718" y="5401922"/>
            <a:ext cx="66607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Цель создания фотоальбома,  </a:t>
            </a:r>
            <a:r>
              <a:rPr lang="ru-RU" sz="2000" b="1" dirty="0">
                <a:solidFill>
                  <a:schemeClr val="bg1"/>
                </a:solidFill>
                <a:latin typeface="Times New Roman"/>
                <a:ea typeface="Times New Roman"/>
              </a:rPr>
              <a:t>э</a:t>
            </a:r>
            <a:r>
              <a:rPr lang="ru-RU" sz="2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то возможность  </a:t>
            </a:r>
            <a:r>
              <a:rPr lang="ru-RU" sz="2000" b="1" dirty="0">
                <a:solidFill>
                  <a:schemeClr val="bg1"/>
                </a:solidFill>
                <a:latin typeface="Times New Roman"/>
                <a:ea typeface="Times New Roman"/>
              </a:rPr>
              <a:t>рассказать о своих родных, показать как важно помнить об участниках великой отечественной войны, сохранить историю в фотографиях.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5401922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87724" y="188640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ГАПОУ «Нижнекамский медицинский колледж» 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656817" y="2984806"/>
            <a:ext cx="6697142" cy="10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3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4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651854"/>
            <a:ext cx="6913563" cy="123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9593" y="788511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/>
                <a:ea typeface="Calibri"/>
              </a:rPr>
              <a:t>Истории </a:t>
            </a:r>
            <a:r>
              <a:rPr lang="ru-RU" b="1" dirty="0">
                <a:latin typeface="Times New Roman"/>
                <a:ea typeface="Calibri"/>
              </a:rPr>
              <a:t>семьи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>
                <a:latin typeface="Times New Roman"/>
                <a:ea typeface="Calibri"/>
              </a:rPr>
              <a:t>Афанасьевой </a:t>
            </a:r>
            <a:r>
              <a:rPr lang="ru-RU" b="1" dirty="0" smtClean="0">
                <a:latin typeface="Times New Roman"/>
                <a:ea typeface="Calibri"/>
              </a:rPr>
              <a:t>Н.Ю.,</a:t>
            </a:r>
          </a:p>
          <a:p>
            <a:r>
              <a:rPr lang="ru-RU" b="1" dirty="0" smtClean="0">
                <a:latin typeface="Times New Roman"/>
                <a:ea typeface="Calibri"/>
              </a:rPr>
              <a:t> преподавателя </a:t>
            </a:r>
            <a:r>
              <a:rPr lang="ru-RU" b="1" dirty="0">
                <a:latin typeface="Times New Roman"/>
                <a:ea typeface="Calibri"/>
              </a:rPr>
              <a:t>истории </a:t>
            </a:r>
            <a:endParaRPr lang="ru-RU" b="1" dirty="0" smtClean="0">
              <a:latin typeface="Times New Roman"/>
              <a:ea typeface="Calibri"/>
            </a:endParaRPr>
          </a:p>
          <a:p>
            <a:r>
              <a:rPr lang="ru-RU" b="1" dirty="0" smtClean="0">
                <a:latin typeface="Times New Roman"/>
                <a:ea typeface="Calibri"/>
              </a:rPr>
              <a:t>колледжа</a:t>
            </a:r>
          </a:p>
          <a:p>
            <a:endParaRPr lang="ru-RU" b="1" i="1" dirty="0">
              <a:latin typeface="Times New Roman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28341" y="840727"/>
            <a:ext cx="4893929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Calibri"/>
              </a:rPr>
              <a:t>Крассовский</a:t>
            </a:r>
          </a:p>
          <a:p>
            <a:pPr indent="450215" algn="ctr"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Calibri"/>
              </a:rPr>
              <a:t> </a:t>
            </a:r>
            <a:r>
              <a:rPr lang="ru-RU" sz="2400" b="1" dirty="0">
                <a:latin typeface="Times New Roman"/>
                <a:ea typeface="Calibri"/>
              </a:rPr>
              <a:t>Петр </a:t>
            </a:r>
            <a:r>
              <a:rPr lang="ru-RU" sz="2400" b="1" dirty="0" smtClean="0">
                <a:latin typeface="Times New Roman"/>
                <a:ea typeface="Calibri"/>
              </a:rPr>
              <a:t>Семенович</a:t>
            </a: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Calibri"/>
              </a:rPr>
              <a:t>родился </a:t>
            </a:r>
            <a:r>
              <a:rPr lang="ru-RU" sz="2000" b="1" dirty="0">
                <a:latin typeface="Times New Roman"/>
                <a:ea typeface="Calibri"/>
              </a:rPr>
              <a:t>в 1895 году, в селе </a:t>
            </a:r>
            <a:r>
              <a:rPr lang="ru-RU" sz="2000" b="1" dirty="0" err="1">
                <a:latin typeface="Times New Roman"/>
                <a:ea typeface="Calibri"/>
              </a:rPr>
              <a:t>Столбище</a:t>
            </a:r>
            <a:r>
              <a:rPr lang="ru-RU" sz="2000" b="1" dirty="0">
                <a:latin typeface="Times New Roman"/>
                <a:ea typeface="Calibri"/>
              </a:rPr>
              <a:t> ТАССР. </a:t>
            </a:r>
            <a:endParaRPr lang="ru-RU" sz="2000" b="1" dirty="0" smtClean="0">
              <a:latin typeface="Times New Roman"/>
              <a:ea typeface="Calibri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</a:rPr>
              <a:t> </a:t>
            </a:r>
            <a:r>
              <a:rPr lang="ru-RU" sz="2000" b="1" dirty="0" smtClean="0">
                <a:latin typeface="Times New Roman"/>
                <a:ea typeface="Calibri"/>
              </a:rPr>
              <a:t>Воевал  </a:t>
            </a:r>
            <a:r>
              <a:rPr lang="ru-RU" sz="2000" b="1" dirty="0">
                <a:latin typeface="Times New Roman"/>
                <a:ea typeface="Calibri"/>
              </a:rPr>
              <a:t>в составе  артиллерийского полка на Центральном фронте, </a:t>
            </a:r>
            <a:r>
              <a:rPr lang="ru-RU" sz="2000" b="1" dirty="0" smtClean="0">
                <a:latin typeface="Times New Roman"/>
                <a:ea typeface="Calibri"/>
              </a:rPr>
              <a:t> </a:t>
            </a:r>
            <a:r>
              <a:rPr lang="ru-RU" sz="2000" b="1" dirty="0">
                <a:latin typeface="Times New Roman"/>
                <a:ea typeface="Calibri"/>
              </a:rPr>
              <a:t>на </a:t>
            </a:r>
            <a:r>
              <a:rPr lang="ru-RU" sz="2000" b="1" dirty="0" smtClean="0">
                <a:latin typeface="Times New Roman"/>
                <a:ea typeface="Calibri"/>
              </a:rPr>
              <a:t>Западном фронте,  </a:t>
            </a:r>
            <a:r>
              <a:rPr lang="ru-RU" sz="2000" b="1" dirty="0">
                <a:latin typeface="Times New Roman"/>
                <a:ea typeface="Calibri"/>
              </a:rPr>
              <a:t>в составе 909 стрелкового полка </a:t>
            </a:r>
            <a:r>
              <a:rPr lang="ru-RU" sz="2000" b="1" dirty="0" smtClean="0">
                <a:latin typeface="Times New Roman"/>
                <a:ea typeface="Calibri"/>
              </a:rPr>
              <a:t> был наводчиком</a:t>
            </a:r>
            <a:r>
              <a:rPr lang="ru-RU" sz="2000" b="1" dirty="0">
                <a:latin typeface="Times New Roman"/>
                <a:ea typeface="Calibri"/>
              </a:rPr>
              <a:t>.  П</a:t>
            </a:r>
            <a:r>
              <a:rPr lang="ru-RU" sz="2000" b="1" dirty="0" smtClean="0">
                <a:latin typeface="Times New Roman"/>
                <a:ea typeface="Calibri"/>
              </a:rPr>
              <a:t>олучил ранение. После </a:t>
            </a:r>
            <a:r>
              <a:rPr lang="ru-RU" sz="2000" b="1" dirty="0">
                <a:latin typeface="Times New Roman"/>
                <a:ea typeface="Calibri"/>
              </a:rPr>
              <a:t>лечения вновь принял командование отделением стрелкового полка. </a:t>
            </a:r>
            <a:r>
              <a:rPr lang="ru-RU" sz="2000" b="1" dirty="0" smtClean="0">
                <a:latin typeface="Times New Roman"/>
                <a:ea typeface="Calibri"/>
              </a:rPr>
              <a:t>В </a:t>
            </a:r>
            <a:r>
              <a:rPr lang="ru-RU" sz="2000" b="1" dirty="0">
                <a:latin typeface="Times New Roman"/>
                <a:ea typeface="Calibri"/>
              </a:rPr>
              <a:t>составе Красной Армии освобождал Варшаву и участвовал во взятии Берлина. </a:t>
            </a:r>
            <a:endParaRPr lang="ru-RU" sz="2000" b="1" dirty="0"/>
          </a:p>
          <a:p>
            <a:pPr indent="449580" algn="just"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</a:rPr>
              <a:t>Крассовский Петр Семенович</a:t>
            </a:r>
            <a:r>
              <a:rPr lang="ru-RU" sz="2000" b="1" dirty="0">
                <a:latin typeface="Times New Roman"/>
                <a:ea typeface="Times New Roman"/>
              </a:rPr>
              <a:t> был награжден </a:t>
            </a:r>
            <a:r>
              <a:rPr lang="ru-RU" sz="2000" b="1" dirty="0">
                <a:latin typeface="Times New Roman"/>
              </a:rPr>
              <a:t>медалями «За освобождение Варшавы»,  «За взятие Берлина».</a:t>
            </a:r>
            <a:endParaRPr lang="ru-RU" sz="2000" b="1" dirty="0"/>
          </a:p>
          <a:p>
            <a:endParaRPr lang="ru-RU" dirty="0"/>
          </a:p>
        </p:txBody>
      </p:sp>
      <p:pic>
        <p:nvPicPr>
          <p:cNvPr id="2051" name="Picture 3" descr="D:\Desktop\К;азаковские\Крассовский Афанасьева\IMG-20220221-WA00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988840"/>
            <a:ext cx="2747260" cy="3663014"/>
          </a:xfrm>
          <a:prstGeom prst="rect">
            <a:avLst/>
          </a:prstGeom>
          <a:noFill/>
          <a:ln>
            <a:solidFill>
              <a:srgbClr val="6666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23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445864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87" y="1551739"/>
            <a:ext cx="3404073" cy="4098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51" y="836712"/>
            <a:ext cx="3312368" cy="24264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251" y="3279119"/>
            <a:ext cx="3312368" cy="23910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795444"/>
            <a:ext cx="3907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/>
            <a:r>
              <a:rPr lang="ru-RU" sz="2400" b="1" dirty="0">
                <a:solidFill>
                  <a:prstClr val="black"/>
                </a:solidFill>
                <a:latin typeface="Times New Roman"/>
                <a:ea typeface="Calibri"/>
              </a:rPr>
              <a:t>Крассовский</a:t>
            </a:r>
          </a:p>
          <a:p>
            <a:pPr lvl="0" indent="450215" algn="ctr"/>
            <a:r>
              <a:rPr lang="ru-RU" sz="2400" b="1" dirty="0">
                <a:solidFill>
                  <a:prstClr val="black"/>
                </a:solidFill>
                <a:latin typeface="Times New Roman"/>
                <a:ea typeface="Calibri"/>
              </a:rPr>
              <a:t> Петр Семенович</a:t>
            </a:r>
          </a:p>
        </p:txBody>
      </p:sp>
    </p:spTree>
    <p:extLst>
      <p:ext uri="{BB962C8B-B14F-4D97-AF65-F5344CB8AC3E}">
        <p14:creationId xmlns:p14="http://schemas.microsoft.com/office/powerpoint/2010/main" val="133092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24744"/>
            <a:ext cx="5616624" cy="460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Desktop\К;азаковские\!Казаковские\9_may_2010 (5)-1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t="7705" r="13795"/>
          <a:stretch/>
        </p:blipFill>
        <p:spPr bwMode="auto">
          <a:xfrm>
            <a:off x="755576" y="325912"/>
            <a:ext cx="7488832" cy="639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696861">
            <a:off x="5619996" y="2790318"/>
            <a:ext cx="1801276" cy="2554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10" y="-171400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D:\Desktop\К;азаковские\Крассовский Афанасьева\IMG-20220221-WA00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45"/>
          <a:stretch/>
        </p:blipFill>
        <p:spPr bwMode="auto">
          <a:xfrm rot="159508">
            <a:off x="5401348" y="1610671"/>
            <a:ext cx="2388272" cy="280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974" l="9971" r="898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89" y="3125864"/>
            <a:ext cx="1792123" cy="20181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4" b="979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533" y="1592107"/>
            <a:ext cx="1404916" cy="183689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211960" y="1185991"/>
            <a:ext cx="38968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/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</a:rPr>
              <a:t>Крассовский Петр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</a:rPr>
              <a:t>Семенович</a:t>
            </a:r>
          </a:p>
        </p:txBody>
      </p:sp>
    </p:spTree>
    <p:extLst>
      <p:ext uri="{BB962C8B-B14F-4D97-AF65-F5344CB8AC3E}">
        <p14:creationId xmlns:p14="http://schemas.microsoft.com/office/powerpoint/2010/main" val="153807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661966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3714" y="98072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0438" y="642174"/>
            <a:ext cx="7467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семьи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Сафиной Н.А., социального педагога колледжа</a:t>
            </a:r>
            <a:endParaRPr lang="ru-RU" dirty="0"/>
          </a:p>
        </p:txBody>
      </p:sp>
      <p:pic>
        <p:nvPicPr>
          <p:cNvPr id="1026" name="Picture 2" descr="D:\Desktop\ВР 21-22\К;азаковские\Фролов прадед Сафиной Нат.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88383"/>
            <a:ext cx="2913896" cy="388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25456" y="1380838"/>
            <a:ext cx="5006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/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Фролов </a:t>
            </a:r>
          </a:p>
          <a:p>
            <a:pPr lvl="0" indent="450215" algn="ctr"/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Алексей Афанасьевич</a:t>
            </a:r>
            <a:endParaRPr lang="ru-RU" sz="2400" b="1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pPr lvl="0" indent="450215" algn="just"/>
            <a:r>
              <a:rPr lang="ru-RU" sz="2000" b="1" dirty="0">
                <a:solidFill>
                  <a:prstClr val="black"/>
                </a:solidFill>
                <a:latin typeface="Times New Roman"/>
                <a:ea typeface="Calibri"/>
              </a:rPr>
              <a:t>родился в 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Calibri"/>
              </a:rPr>
              <a:t>30 марта 1910 </a:t>
            </a:r>
            <a:r>
              <a:rPr lang="ru-RU" sz="2000" b="1" dirty="0">
                <a:solidFill>
                  <a:prstClr val="black"/>
                </a:solidFill>
                <a:latin typeface="Times New Roman"/>
                <a:ea typeface="Calibri"/>
              </a:rPr>
              <a:t>году, в селе </a:t>
            </a:r>
            <a:r>
              <a:rPr lang="ru-RU" sz="2000" b="1" dirty="0" err="1" smtClean="0">
                <a:solidFill>
                  <a:prstClr val="black"/>
                </a:solidFill>
                <a:latin typeface="Times New Roman"/>
                <a:ea typeface="Calibri"/>
              </a:rPr>
              <a:t>Сухарево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Calibri"/>
              </a:rPr>
              <a:t>, Уфимской  губернии. </a:t>
            </a:r>
          </a:p>
          <a:p>
            <a:pPr lvl="0" indent="450215" algn="just"/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Calibri"/>
              </a:rPr>
              <a:t>Служил в санитарной роте и был командиром отделения в звании сержант.</a:t>
            </a:r>
          </a:p>
          <a:p>
            <a:pPr lvl="0" indent="450215" algn="just"/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Calibri"/>
              </a:rPr>
              <a:t>За время службы  был дважды контужен. 24 декабря 1945 года Алексей Афанасьевич вернулся с войны домой.</a:t>
            </a:r>
          </a:p>
          <a:p>
            <a:pPr lvl="0" indent="450215" algn="just"/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Calibri"/>
              </a:rPr>
              <a:t>Награжден медалями: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«За штурм Кенигсберга»,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«За победу над Германией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»,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XX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лет Победы в ВОВ, 40 лет Победы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ВОВ,  50 лет Верховных сил  СССР</a:t>
            </a:r>
            <a:endParaRPr lang="ru-RU" sz="2000" b="1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550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24744"/>
            <a:ext cx="5616624" cy="460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Desktop\К;азаковские\!Казаковские\9_may_2010 (5)-1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t="7705" r="13795"/>
          <a:stretch/>
        </p:blipFill>
        <p:spPr bwMode="auto">
          <a:xfrm>
            <a:off x="755576" y="325912"/>
            <a:ext cx="7488832" cy="639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1696861">
            <a:off x="5619996" y="2790318"/>
            <a:ext cx="1801276" cy="2554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10" y="-171400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069767" y="1185991"/>
            <a:ext cx="38968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ctr"/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</a:rPr>
              <a:t>Фролов Алексей Афанасьевич</a:t>
            </a:r>
            <a:endParaRPr lang="ru-RU" b="1" dirty="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11" name="Picture 2" descr="D:\Desktop\ВР 21-22\К;азаковские\Фролов прадед Сафиной Нат.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4" t="7710" r="22662" b="32667"/>
          <a:stretch/>
        </p:blipFill>
        <p:spPr bwMode="auto">
          <a:xfrm>
            <a:off x="5473582" y="1700808"/>
            <a:ext cx="1989855" cy="2512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1586587"/>
            <a:ext cx="1719790" cy="2030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3530">
            <a:off x="1484803" y="3087243"/>
            <a:ext cx="1742848" cy="1712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https://cdn.moypolk.ru/static/resize/w800/soldiers/awards/2020/05/05/a398310481848e7041ee760ac7856ef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9"/>
          <a:stretch/>
        </p:blipFill>
        <p:spPr bwMode="auto">
          <a:xfrm>
            <a:off x="5355311" y="3943610"/>
            <a:ext cx="2226396" cy="1487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34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-175739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445864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85699" y="404664"/>
            <a:ext cx="6552728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fontAlgn="base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История семьи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Ямуковой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Регины, студентки группы 9031</a:t>
            </a:r>
          </a:p>
          <a:p>
            <a:pPr indent="449580" algn="ctr" fontAlgn="base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(2021-2025 годы обучения в колледже)</a:t>
            </a:r>
            <a:endParaRPr lang="ru-RU" sz="2400" b="1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49580" algn="just" fontAlgn="base">
              <a:lnSpc>
                <a:spcPct val="150000"/>
              </a:lnSpc>
              <a:spcAft>
                <a:spcPts val="0"/>
              </a:spcAft>
            </a:pPr>
            <a:endParaRPr lang="ru-RU" sz="1400" b="1" dirty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699" y="1780327"/>
            <a:ext cx="2282164" cy="28094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746" y="1678881"/>
            <a:ext cx="2209726" cy="3012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046" y="4785633"/>
            <a:ext cx="3721019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49580" algn="just" fontAlgn="base">
              <a:lnSpc>
                <a:spcPct val="150000"/>
              </a:lnSpc>
            </a:pP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Ямуков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Павел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Пимулович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64134" y="4922658"/>
            <a:ext cx="3968307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 fontAlgn="base"/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Ямуков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Платон </a:t>
            </a:r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Пимулович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580" algn="just" fontAlgn="base">
              <a:lnSpc>
                <a:spcPct val="150000"/>
              </a:lnSpc>
            </a:pPr>
            <a:endParaRPr lang="ru-RU" sz="1400" b="1" dirty="0">
              <a:solidFill>
                <a:prstClr val="black"/>
              </a:solidFill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700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445864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25970" y="668456"/>
            <a:ext cx="483406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fontAlgn="base">
              <a:spcAft>
                <a:spcPts val="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Ямуков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449580" algn="ctr" fontAlgn="base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Павел </a:t>
            </a:r>
            <a:r>
              <a:rPr lang="ru-RU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Пимулович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449580" algn="ctr" fontAlgn="base">
              <a:spcAft>
                <a:spcPts val="0"/>
              </a:spcAft>
            </a:pPr>
            <a:endParaRPr lang="ru-RU" sz="24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449580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родился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1892 году, в деревне </a:t>
            </a:r>
            <a:r>
              <a:rPr lang="ru-RU" sz="20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Ерепкино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Призывался на фронт 1942 году. Участник трех войн. Военное звание: Рядовой, стрелок. Воевал на Орловском направлении, Центральном фронте, в 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Белорусском фронте.  Участник Великой Отечественной войны в боях за освобождение Варшавы и взятие Берлина. Награжден Медалью «За победу над Германией», «За боевые заслуги», «За доблестный труд в Великой Отечественной войне 1941-1945 гг.».</a:t>
            </a:r>
            <a:endParaRPr lang="ru-RU" sz="2000" b="1" dirty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26" t="2020" r="6977" b="3922"/>
          <a:stretch/>
        </p:blipFill>
        <p:spPr bwMode="auto">
          <a:xfrm>
            <a:off x="690828" y="1556791"/>
            <a:ext cx="2870393" cy="3530591"/>
          </a:xfrm>
          <a:prstGeom prst="rect">
            <a:avLst/>
          </a:prstGeom>
          <a:noFill/>
          <a:ln w="9525">
            <a:solidFill>
              <a:srgbClr val="666633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35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24744"/>
            <a:ext cx="5616624" cy="460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Desktop\К;азаковские\!Казаковские\9_may_2010 (5)-1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t="7705" r="13795"/>
          <a:stretch/>
        </p:blipFill>
        <p:spPr bwMode="auto">
          <a:xfrm>
            <a:off x="755576" y="325912"/>
            <a:ext cx="7488832" cy="639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10" y="-171400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27539" r="71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677" t="47506" r="31169" b="3884"/>
          <a:stretch/>
        </p:blipFill>
        <p:spPr bwMode="auto">
          <a:xfrm rot="190805">
            <a:off x="1265192" y="1525448"/>
            <a:ext cx="1696204" cy="1664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21429" r="760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94" r="21088"/>
          <a:stretch/>
        </p:blipFill>
        <p:spPr bwMode="auto">
          <a:xfrm rot="153324">
            <a:off x="1975792" y="3181186"/>
            <a:ext cx="1592545" cy="18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194" b="91250" l="63229" r="972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72" t="31430" r="4548" b="20892"/>
          <a:stretch/>
        </p:blipFill>
        <p:spPr bwMode="auto">
          <a:xfrm>
            <a:off x="2772066" y="1636768"/>
            <a:ext cx="1367886" cy="1543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58167"/>
            <a:ext cx="2526610" cy="310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355976" y="1359504"/>
            <a:ext cx="3600797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just" fontAlgn="base">
              <a:lnSpc>
                <a:spcPct val="150000"/>
              </a:lnSpc>
            </a:pP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Ямуков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Павел </a:t>
            </a:r>
            <a:r>
              <a:rPr lang="ru-RU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Пимулович</a:t>
            </a:r>
            <a:endParaRPr lang="ru-RU" b="1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95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92" y="5407501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3714" y="98072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6710" y="705177"/>
            <a:ext cx="503721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Ямуков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Платон </a:t>
            </a:r>
            <a:r>
              <a:rPr lang="ru-RU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Пимулович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Родился в 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1920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году. Призывался 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фронт 1940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году. Воевал  на  Дальнем Востоке , в 1941 г.-Ленинградский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фронт,  38-стр. полк. Конный разведчик. 1942г. - </a:t>
            </a:r>
            <a:r>
              <a:rPr lang="ru-RU" sz="20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Волховский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фронт,  65-я дивизионная разведка. Штурм Кенигсберга, война с Японией.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Демобилизован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1945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году. После войны работал  животноводом. Умер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1983 году.</a:t>
            </a:r>
          </a:p>
          <a:p>
            <a:pPr lvl="0" algn="just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Награды: медаль «За победу над Германией», «За оборону Ленинграда», «За штурм Кенигсберга», «За победу над Японией», «За доблестный труд в Великой Отечественной войне 1941-1945 гг.».       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3714" y="1380838"/>
            <a:ext cx="2602996" cy="35485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54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124744"/>
            <a:ext cx="5616624" cy="460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Desktop\К;азаковские\!Казаковские\9_may_2010 (5)-1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8" t="7705" r="13795"/>
          <a:stretch/>
        </p:blipFill>
        <p:spPr bwMode="auto">
          <a:xfrm>
            <a:off x="755576" y="296176"/>
            <a:ext cx="7488832" cy="639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10" y="-171400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556" b="80278" l="63542" r="96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972" t="31430" r="4548" b="20892"/>
          <a:stretch/>
        </p:blipFill>
        <p:spPr bwMode="auto">
          <a:xfrm>
            <a:off x="1718640" y="1378697"/>
            <a:ext cx="2149584" cy="1360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739654"/>
            <a:ext cx="2062749" cy="1375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328" b="100000" l="0" r="516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23" t="52062" r="50000"/>
          <a:stretch/>
        </p:blipFill>
        <p:spPr>
          <a:xfrm>
            <a:off x="2575560" y="2764414"/>
            <a:ext cx="1471278" cy="14418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6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70" t="45809" r="29654"/>
          <a:stretch/>
        </p:blipFill>
        <p:spPr>
          <a:xfrm>
            <a:off x="1718640" y="1422508"/>
            <a:ext cx="1146480" cy="1317146"/>
          </a:xfrm>
          <a:prstGeom prst="rect">
            <a:avLst/>
          </a:prstGeom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40" y="1498727"/>
            <a:ext cx="2520280" cy="3430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21429" r="722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94" r="21088"/>
          <a:stretch/>
        </p:blipFill>
        <p:spPr bwMode="auto">
          <a:xfrm>
            <a:off x="3868224" y="1736031"/>
            <a:ext cx="1254816" cy="147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24077"/>
            <a:ext cx="343494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41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032" y="5419725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3714" y="98072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9522" y="642174"/>
            <a:ext cx="74673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семьи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Курмаевой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Милены, группа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(2022-2026 годы обучения в колледже)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9" name="Рисунок 8" descr="https://sun9-72.userapi.com/impg/b8_IIBOPB-q5-LEJHr5R7smDr3jOh9IL_9h_ng/ut2FetG3g4U.jpg?size=785x1080&amp;quality=96&amp;sign=d14f3668c4651996425afcfdb0421772&amp;type=album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3" t="2096" r="28434" b="60481"/>
          <a:stretch/>
        </p:blipFill>
        <p:spPr bwMode="auto">
          <a:xfrm flipH="1">
            <a:off x="3328576" y="1908358"/>
            <a:ext cx="2276473" cy="3118146"/>
          </a:xfrm>
          <a:prstGeom prst="rect">
            <a:avLst/>
          </a:prstGeom>
          <a:noFill/>
          <a:ln>
            <a:solidFill>
              <a:srgbClr val="666633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003639" y="5026504"/>
            <a:ext cx="28358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Курмаев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Серафим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Леонтьевич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7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445864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https://sun9-23.userapi.com/impg/5fP_HpIhQs02uKuV4Jv0HNtPvXvgu3-kXRl5RQ/JVjTfk_tv6o.jpg?size=607x1080&amp;quality=95&amp;sign=2e7ce0efb65be2f3ecbc68a4bb88f888&amp;type=album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0" t="17963" r="47117" b="54907"/>
          <a:stretch/>
        </p:blipFill>
        <p:spPr bwMode="auto">
          <a:xfrm>
            <a:off x="825403" y="1891680"/>
            <a:ext cx="2626568" cy="3168352"/>
          </a:xfrm>
          <a:prstGeom prst="rect">
            <a:avLst/>
          </a:prstGeom>
          <a:noFill/>
          <a:ln>
            <a:solidFill>
              <a:srgbClr val="666633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73242" y="579200"/>
            <a:ext cx="506907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Курмаев</a:t>
            </a:r>
            <a:endParaRPr lang="ru-RU" sz="24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Серафим Леонтьевич</a:t>
            </a:r>
          </a:p>
          <a:p>
            <a:pPr lvl="0" indent="450215" algn="just"/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Родился в 1923 году в деревне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</a:rPr>
              <a:t>Корпеловка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, Мордовской АССР. В марте 1942 года был мобилизован в  город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</a:rPr>
              <a:t>Роженск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. Воевал в ожесточенных боях под Севастополем. В конце июня 1942 года был ранен, взят в плен, в апреле1944 года был освобожден Советскими войсками.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Принял командование взводом в Венгрии, но 4 января 1945 года их дивизия оказалась в окружении, и он был ранен и был оставлен однополчанами в лесу. Но венгерскими восками,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 6 января 1945 года,  был обнаружен и отправлен в госпиталь, в лагерь города Марбург. В апреле 45 года </a:t>
            </a:r>
            <a:r>
              <a:rPr lang="ru-RU" b="1" dirty="0" err="1">
                <a:solidFill>
                  <a:prstClr val="black"/>
                </a:solidFill>
                <a:latin typeface="Times New Roman"/>
                <a:ea typeface="Times New Roman"/>
              </a:rPr>
              <a:t>Курмаев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</a:rPr>
              <a:t> Серафим Леонтьевич был освобожден  войсками союзников и  мобилизован в город Козельск. </a:t>
            </a:r>
          </a:p>
        </p:txBody>
      </p:sp>
    </p:spTree>
    <p:extLst>
      <p:ext uri="{BB962C8B-B14F-4D97-AF65-F5344CB8AC3E}">
        <p14:creationId xmlns:p14="http://schemas.microsoft.com/office/powerpoint/2010/main" val="267009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К;азаковские\!Казаковские\depositphotos_49570839-stock-photo-old-photo-frame-with-corn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31" y="0"/>
            <a:ext cx="91597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52" y="5445864"/>
            <a:ext cx="69135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s://sun9-35.userapi.com/impg/Wzanpv6OAkrURgwUjMYUzBQUK2pIa-HKQr21AA/aXMmbDASnwc.jpg?size=607x1080&amp;quality=95&amp;sign=7d5f28bce9e9cd34e1be091a555b10d8&amp;type=album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6" t="11389" r="3752" b="21295"/>
          <a:stretch/>
        </p:blipFill>
        <p:spPr bwMode="auto">
          <a:xfrm>
            <a:off x="933449" y="1774029"/>
            <a:ext cx="2609851" cy="3956273"/>
          </a:xfrm>
          <a:prstGeom prst="rect">
            <a:avLst/>
          </a:prstGeom>
          <a:noFill/>
          <a:ln>
            <a:solidFill>
              <a:srgbClr val="666633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sun9-23.userapi.com/impg/5fP_HpIhQs02uKuV4Jv0HNtPvXvgu3-kXRl5RQ/JVjTfk_tv6o.jpg?size=607x1080&amp;quality=95&amp;sign=2e7ce0efb65be2f3ecbc68a4bb88f888&amp;type=album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0" t="17963" r="47117" b="54907"/>
          <a:stretch/>
        </p:blipFill>
        <p:spPr bwMode="auto">
          <a:xfrm>
            <a:off x="3923928" y="1052736"/>
            <a:ext cx="2202784" cy="2766070"/>
          </a:xfrm>
          <a:prstGeom prst="rect">
            <a:avLst/>
          </a:prstGeom>
          <a:noFill/>
          <a:ln>
            <a:solidFill>
              <a:srgbClr val="666633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sun9-23.userapi.com/impg/5fP_HpIhQs02uKuV4Jv0HNtPvXvgu3-kXRl5RQ/JVjTfk_tv6o.jpg?size=607x1080&amp;quality=95&amp;sign=2e7ce0efb65be2f3ecbc68a4bb88f888&amp;type=album"/>
          <p:cNvPicPr/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55" t="55463" r="18616" b="29074"/>
          <a:stretch/>
        </p:blipFill>
        <p:spPr bwMode="auto">
          <a:xfrm>
            <a:off x="4355976" y="3997423"/>
            <a:ext cx="3037083" cy="1735833"/>
          </a:xfrm>
          <a:prstGeom prst="rect">
            <a:avLst/>
          </a:prstGeom>
          <a:noFill/>
          <a:ln>
            <a:solidFill>
              <a:srgbClr val="666633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s://sun9-23.userapi.com/impg/5fP_HpIhQs02uKuV4Jv0HNtPvXvgu3-kXRl5RQ/JVjTfk_tv6o.jpg?size=607x1080&amp;quality=95&amp;sign=2e7ce0efb65be2f3ecbc68a4bb88f888&amp;type=album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0" t="17269" r="4224" b="55325"/>
          <a:stretch/>
        </p:blipFill>
        <p:spPr bwMode="auto">
          <a:xfrm>
            <a:off x="6300192" y="1052736"/>
            <a:ext cx="2000250" cy="2819401"/>
          </a:xfrm>
          <a:prstGeom prst="rect">
            <a:avLst/>
          </a:prstGeom>
          <a:noFill/>
          <a:ln>
            <a:solidFill>
              <a:srgbClr val="666633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3449" y="729570"/>
            <a:ext cx="28597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Курмаев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Серафим Леонтьевич</a:t>
            </a:r>
          </a:p>
        </p:txBody>
      </p:sp>
    </p:spTree>
    <p:extLst>
      <p:ext uri="{BB962C8B-B14F-4D97-AF65-F5344CB8AC3E}">
        <p14:creationId xmlns:p14="http://schemas.microsoft.com/office/powerpoint/2010/main" val="163021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567</Words>
  <Application>Microsoft Office PowerPoint</Application>
  <PresentationFormat>Экран (4:3)</PresentationFormat>
  <Paragraphs>48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46</cp:revision>
  <cp:lastPrinted>2022-03-17T13:21:54Z</cp:lastPrinted>
  <dcterms:created xsi:type="dcterms:W3CDTF">2022-03-11T07:16:35Z</dcterms:created>
  <dcterms:modified xsi:type="dcterms:W3CDTF">2022-03-31T07:17:21Z</dcterms:modified>
</cp:coreProperties>
</file>